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9" r:id="rId7"/>
    <p:sldId id="262" r:id="rId8"/>
    <p:sldId id="267" r:id="rId9"/>
    <p:sldId id="259" r:id="rId10"/>
    <p:sldId id="260" r:id="rId11"/>
    <p:sldId id="272" r:id="rId12"/>
    <p:sldId id="263" r:id="rId13"/>
    <p:sldId id="261" r:id="rId14"/>
    <p:sldId id="270" r:id="rId15"/>
    <p:sldId id="271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A0DE1-BEC8-6E74-B73F-BE3C7166F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F5DE67-4ED5-9E68-EDA0-2119BF859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4C2AE7-3346-1B3A-9668-F9B15DFF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40F7C-410C-D54D-4D35-646C11FD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AEDEDD-3290-4893-9334-62A59ADA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5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4888C-4D0B-E423-CCFB-41932FE2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1EE604-CB0A-8669-6E0A-B9E223A64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B98D62-5926-AB9C-E02F-BF40EAD2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A8C2F-A8AE-90DD-0F64-78CEE0FD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4C0A2-76A3-5DA6-8AF1-44AE40A9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0F9F7C-BDE0-FE5A-6381-A53FED0C1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4FF6DE-C353-5CFD-7B6C-68E351008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748F67-2803-A2CF-8D42-68D4B385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EAA355-A086-6C8F-E94D-16DDB5F0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707D15-DEFD-899F-049D-135AB73C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7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128B6-9086-56DD-C142-9D7E7F2C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EC62F8-E34E-DE51-CC2E-B302FA67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129C9-A30F-43FB-6817-BB65376A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08F280-0CBB-EA81-2823-196DC7D1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76940-D225-229D-563B-EE53897D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5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F45431-C9C1-F681-A53F-093ED7F1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DB85C7-9AC4-8D4E-6391-89748792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CE2EE-ED41-AF74-4BAB-3A3C3D3E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0C4EFC-20A3-D8C7-3553-9F3A84C3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6074C9-90EF-0EEA-0780-D939087F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B84C6-99A6-4D9A-107B-50E456DC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4FB111-9A06-B48F-7DB6-AD972C9A7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B3C5B0-4C13-7645-F9EC-CDC4DED12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7912D-DF7F-F81E-1458-61C64C4F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218F0A-805D-124F-F49B-2E61A9F7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B8C386-7034-34A6-12AD-8E1C2121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9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85ACE-753C-E5D9-3FD5-D84BFF6C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75875E-1B1F-F2D5-8D9A-E950FEE9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DC4F2A-5A71-5F89-C524-2593054A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852168-8CF0-2829-D4CC-1E36419B4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C5B615-5E5E-FB16-D6E2-7847119FA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B8E123-CFB9-BA2A-5639-3D5B62A8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082D63-56F9-DD93-8A33-5A658D03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BDFB-8500-7E56-A1F5-D940BB90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0368DD-BBC9-0A51-3C8D-4D9DD2B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AAAF7C-15BD-9E69-4CA9-26178912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70B883-1D4F-578B-A3BA-B96DF146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23E8A4-7678-4824-082F-107A96BB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27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CEF30A-E68B-DBAF-F5AA-DD5F86B7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DC6132-9D41-1B5B-BD91-2554FC66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E3C5EA-514D-65E0-B567-46381C77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6351D4-2A67-DEB4-5934-EE337D7C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C6487-B3AE-3C80-A6F2-71047312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8A92B7-60E0-400C-E24A-7A33E5C69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C53CA0-129B-E352-C34D-ACA9BC1C9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E044AE-6314-EFD2-BA00-438D01AE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C0F9F6-1F18-327E-7A84-CAE17AEC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14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26476-23A6-71BE-8CE2-AD22D165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24727C3-B5D3-D32A-5AFC-FB590E749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72CB07-1314-B300-A997-E83847180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E7478C-8C2B-675D-3F78-BD5B69A4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61A2B1-1496-E9B5-9812-CF74840F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6839E-FA6C-C0F5-8F95-680F8A54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4689B7-4A3E-2061-CBCE-95191A6B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6CAF0F-1CB6-2D69-47C8-F7E4D23F8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E8E416-BC28-E0F2-D562-B18027445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8C6B-F695-42BA-9FE5-685FEE49F31A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3D242D-4053-A06A-C30C-80A7D9314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142DBB-30B0-2A93-0C71-59182C1ED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D859-1D76-472C-8A19-5589A70B5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A58607-B72F-6479-841A-7D0B1C513075}"/>
              </a:ext>
            </a:extLst>
          </p:cNvPr>
          <p:cNvSpPr txBox="1"/>
          <p:nvPr/>
        </p:nvSpPr>
        <p:spPr>
          <a:xfrm>
            <a:off x="1255876" y="1860572"/>
            <a:ext cx="96802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2022</a:t>
            </a:r>
            <a:r>
              <a:rPr lang="ja-JP" altLang="en-US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年度 </a:t>
            </a:r>
            <a:r>
              <a:rPr lang="ja-JP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小児外科</a:t>
            </a:r>
            <a:r>
              <a:rPr lang="ja-JP" altLang="en-US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領域</a:t>
            </a: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Audit</a:t>
            </a:r>
            <a:r>
              <a:rPr lang="ja-JP" altLang="en-US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年次報告</a:t>
            </a: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2022 Annual report of Audit in NCD pediatric</a:t>
            </a:r>
            <a:r>
              <a:rPr lang="ja-JP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  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8B6287-4DD2-C100-3F92-010837C93BDE}"/>
              </a:ext>
            </a:extLst>
          </p:cNvPr>
          <p:cNvSpPr txBox="1"/>
          <p:nvPr/>
        </p:nvSpPr>
        <p:spPr>
          <a:xfrm>
            <a:off x="789398" y="3879096"/>
            <a:ext cx="106132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日本小児外科学会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NCD</a:t>
            </a: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連絡委員会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/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 </a:t>
            </a: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ワーキンググループ他　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/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/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岡本竜弥、矢本晋也、奈良啓悟、古賀寛之、畠山理、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/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藤代準、寺脇幹、藤野昭浩、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伊勢一哉</a:t>
            </a:r>
            <a:endParaRPr kumimoji="1" lang="ja-JP" altLang="en-US" sz="24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2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2C55C7-0CC0-9AD9-C1C1-F55E667A046B}"/>
              </a:ext>
            </a:extLst>
          </p:cNvPr>
          <p:cNvSpPr txBox="1"/>
          <p:nvPr/>
        </p:nvSpPr>
        <p:spPr>
          <a:xfrm>
            <a:off x="3195204" y="732008"/>
            <a:ext cx="5801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2022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年度</a:t>
            </a:r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年データ調査結果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 defTabSz="457200"/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悉皆性の検証　</a:t>
            </a:r>
            <a:endParaRPr lang="ja-JP" altLang="en-US" sz="28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102403-ADBF-26DC-670D-D283B8960905}"/>
              </a:ext>
            </a:extLst>
          </p:cNvPr>
          <p:cNvSpPr txBox="1"/>
          <p:nvPr/>
        </p:nvSpPr>
        <p:spPr>
          <a:xfrm>
            <a:off x="4209905" y="2411982"/>
            <a:ext cx="3772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ja-JP" altLang="en-US" sz="48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一致　：　</a:t>
            </a:r>
            <a:r>
              <a:rPr lang="en-US" altLang="ja-JP" sz="48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100%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E6C139-F7CE-A189-4B9B-AE40C780A709}"/>
              </a:ext>
            </a:extLst>
          </p:cNvPr>
          <p:cNvSpPr txBox="1"/>
          <p:nvPr/>
        </p:nvSpPr>
        <p:spPr>
          <a:xfrm>
            <a:off x="741121" y="3787616"/>
            <a:ext cx="107097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施設において</a:t>
            </a:r>
            <a:r>
              <a:rPr lang="en-US" altLang="ja-JP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NCD</a:t>
            </a:r>
            <a:r>
              <a:rPr lang="ja-JP" altLang="en-US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登録症例</a:t>
            </a:r>
            <a:r>
              <a:rPr lang="en-US" altLang="ja-JP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例が施設手術台帳に記載されていない症例があったが、カルテを確認し症例の存在を確認した。</a:t>
            </a:r>
            <a:endParaRPr lang="en-US" altLang="ja-JP" sz="24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⇒本症例については、腸重積症の非観血的整復術（</a:t>
            </a:r>
            <a:r>
              <a:rPr lang="en-US" altLang="ja-JP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OQ0296</a:t>
            </a:r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／腸重積症整復術</a:t>
            </a:r>
            <a:r>
              <a:rPr lang="en-US" altLang="ja-JP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[</a:t>
            </a:r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非観血的</a:t>
            </a:r>
            <a:r>
              <a:rPr lang="en-US" altLang="ja-JP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]</a:t>
            </a:r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）、つまりは高圧浣腸による整復術であり、</a:t>
            </a:r>
            <a:r>
              <a:rPr lang="en-US" altLang="ja-JP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NCD</a:t>
            </a:r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への登録は可能であるが、小児外科術式としては認められていない。したがって、本来は悉皆性調査のリストに含まれるべきではない症例であり、</a:t>
            </a:r>
            <a:r>
              <a:rPr lang="en-US" altLang="ja-JP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NCD</a:t>
            </a:r>
            <a:r>
              <a:rPr lang="ja-JP" altLang="en-US" sz="2400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事務局側へフィードバックを行った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196E1389-4458-86A3-0C85-D5095B75623E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1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106F559-5A84-D905-1074-9AF8643B9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560" y="1628548"/>
            <a:ext cx="9536668" cy="481826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6F6339-7E01-F796-2777-31A9CB68E086}"/>
              </a:ext>
            </a:extLst>
          </p:cNvPr>
          <p:cNvSpPr txBox="1"/>
          <p:nvPr/>
        </p:nvSpPr>
        <p:spPr>
          <a:xfrm>
            <a:off x="3195206" y="551330"/>
            <a:ext cx="5801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2022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年度</a:t>
            </a:r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年データ調査結果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正確性の検証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A6EB4E1-77E6-09AF-D9F7-618BA3003140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6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267356-5D2A-AD1B-0A6A-481C81574656}"/>
              </a:ext>
            </a:extLst>
          </p:cNvPr>
          <p:cNvSpPr txBox="1"/>
          <p:nvPr/>
        </p:nvSpPr>
        <p:spPr>
          <a:xfrm>
            <a:off x="3195205" y="841191"/>
            <a:ext cx="5801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2022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年度</a:t>
            </a:r>
            <a:r>
              <a:rPr lang="en-US" altLang="ja-JP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年データ調査結果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正確性の検証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D4A307-390E-9C42-51C4-41EE32FD4FC5}"/>
              </a:ext>
            </a:extLst>
          </p:cNvPr>
          <p:cNvSpPr txBox="1"/>
          <p:nvPr/>
        </p:nvSpPr>
        <p:spPr>
          <a:xfrm>
            <a:off x="2144485" y="2186268"/>
            <a:ext cx="79030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一致率＜</a:t>
            </a:r>
            <a:r>
              <a:rPr lang="en-US" altLang="ja-JP" sz="36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95%</a:t>
            </a:r>
            <a:r>
              <a:rPr lang="ja-JP" altLang="en-US" sz="36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項目　</a:t>
            </a:r>
          </a:p>
          <a:p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⑨手術時の体重（小数点以下２桁）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⑬術者 　　　　　　　　　　　　　　　　　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⑭指導助手 　　　　　　　　　　　　　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⑯手術時間　　　　　　　　　　　　　　 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⑰術中出血量 　　　　　　　　　　　　　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⑱術野の汚染程度の分類 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　⑲米国麻酔科学会全身状態分類（</a:t>
            </a:r>
            <a:r>
              <a:rPr kumimoji="1"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ASA-PS</a:t>
            </a:r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分類）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FE780ACA-BE88-24BD-80B5-27D5240F0EF3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5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7F1FF-CC37-6EC2-E97B-A895330642C8}"/>
              </a:ext>
            </a:extLst>
          </p:cNvPr>
          <p:cNvSpPr txBox="1"/>
          <p:nvPr/>
        </p:nvSpPr>
        <p:spPr>
          <a:xfrm>
            <a:off x="745065" y="1272487"/>
            <a:ext cx="10701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☆　手術時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の体重</a:t>
            </a:r>
            <a:r>
              <a:rPr lang="ja-JP" altLang="en-US" sz="2400" noProof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原資料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(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手術記録、麻酔記録、サマリー等）に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より数値が異なることが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多い。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→　麻酔記録を優先します。入力値と原資料に記載のある数値で、記入値とのずれが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5%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以内であれば一致と見なします。</a:t>
            </a:r>
            <a:endParaRPr lang="en-US" altLang="ja-JP" sz="24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00050" indent="-400050" defTabSz="457200" fontAlgn="b">
              <a:defRPr/>
            </a:pP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☆　術者・指導助手：原資料に</a:t>
            </a:r>
            <a:r>
              <a:rPr lang="ja-JP" altLang="en-US" sz="24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より記載が異なること</a:t>
            </a: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がある。</a:t>
            </a:r>
            <a:endParaRPr lang="en-US" altLang="ja-JP" sz="24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00050" indent="-400050" defTabSz="457200" fontAlgn="b">
              <a:defRPr/>
            </a:pP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→　</a:t>
            </a: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原資料の手術記録を優先します。</a:t>
            </a:r>
            <a:endParaRPr lang="en-US" altLang="ja-JP" sz="24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☆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術中出血量</a:t>
            </a:r>
            <a:r>
              <a:rPr lang="ja-JP" altLang="en-US" sz="2400" noProof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原資料に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より数値が異なることが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多い。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→　</a:t>
            </a:r>
            <a:r>
              <a:rPr kumimoji="1" lang="ja-JP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麻酔</a:t>
            </a:r>
            <a:r>
              <a:rPr kumimoji="1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記録、経過表等を参照して入力して下さい。 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400050" marR="0" lvl="0" indent="-40005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☆　術野の汚染程度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の分類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00050" marR="0" lvl="0" indent="-40005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→　</a:t>
            </a:r>
            <a:r>
              <a:rPr kumimoji="1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判断が難しい項目ですが、手術記録の記述内容を入力時に表示される注意を参照して下さい。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☆　米国麻酔科学会全身状態分類（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ASA-PS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分類）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444500" marR="0" lvl="0" indent="-444500" algn="l" defTabSz="457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24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→　</a:t>
            </a:r>
            <a:r>
              <a:rPr kumimoji="1" lang="ja-JP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</a:rPr>
              <a:t>麻酔科医の判断が優先されるので、麻酔記録や麻酔科医の診察記録を参照して入力して下さい。 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8C9AAD-A480-C77E-C05D-FD2EEBC9C59A}"/>
              </a:ext>
            </a:extLst>
          </p:cNvPr>
          <p:cNvSpPr txBox="1"/>
          <p:nvPr/>
        </p:nvSpPr>
        <p:spPr>
          <a:xfrm>
            <a:off x="4567376" y="52950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入力時の注意点</a:t>
            </a: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F8265290-1C22-C1A7-F2A3-19234BC7D4A6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497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4">
            <a:extLst>
              <a:ext uri="{FF2B5EF4-FFF2-40B4-BE49-F238E27FC236}">
                <a16:creationId xmlns:a16="http://schemas.microsoft.com/office/drawing/2014/main" id="{7EF9A19B-6788-A938-039E-23E453C165C1}"/>
              </a:ext>
            </a:extLst>
          </p:cNvPr>
          <p:cNvSpPr/>
          <p:nvPr/>
        </p:nvSpPr>
        <p:spPr>
          <a:xfrm>
            <a:off x="3336545" y="1554790"/>
            <a:ext cx="5518909" cy="2040958"/>
          </a:xfrm>
          <a:prstGeom prst="roundRect">
            <a:avLst/>
          </a:prstGeom>
          <a:solidFill>
            <a:srgbClr val="EEECE1">
              <a:lumMod val="9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66A6FE-2E69-D4D8-885C-77E60EB53A1C}"/>
              </a:ext>
            </a:extLst>
          </p:cNvPr>
          <p:cNvSpPr txBox="1"/>
          <p:nvPr/>
        </p:nvSpPr>
        <p:spPr>
          <a:xfrm>
            <a:off x="4764032" y="605205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フィードバック</a:t>
            </a:r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9AF447-7BD9-D4E7-339B-2252DDDA3211}"/>
              </a:ext>
            </a:extLst>
          </p:cNvPr>
          <p:cNvSpPr txBox="1"/>
          <p:nvPr/>
        </p:nvSpPr>
        <p:spPr>
          <a:xfrm>
            <a:off x="2775193" y="5476586"/>
            <a:ext cx="25859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ja-JP" altLang="en-US" sz="2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結果報告</a:t>
            </a:r>
            <a:endParaRPr lang="en-US" altLang="ja-JP" sz="2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457200"/>
            <a:r>
              <a:rPr lang="ja-JP" altLang="en-US" sz="2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データ修正依頼</a:t>
            </a:r>
            <a:endParaRPr lang="en-US" altLang="ja-JP" sz="2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F4635-2BA9-2EF5-1261-D189C477690B}"/>
              </a:ext>
            </a:extLst>
          </p:cNvPr>
          <p:cNvSpPr txBox="1"/>
          <p:nvPr/>
        </p:nvSpPr>
        <p:spPr>
          <a:xfrm>
            <a:off x="3155104" y="4608906"/>
            <a:ext cx="1826141" cy="584776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</a:rPr>
              <a:t>訪問施設</a:t>
            </a:r>
            <a:endParaRPr kumimoji="0" lang="en-US" altLang="ja-JP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E48998-A868-EF2E-736F-0562A3A9E678}"/>
              </a:ext>
            </a:extLst>
          </p:cNvPr>
          <p:cNvSpPr txBox="1"/>
          <p:nvPr/>
        </p:nvSpPr>
        <p:spPr>
          <a:xfrm>
            <a:off x="3817296" y="1767835"/>
            <a:ext cx="4590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NCD</a:t>
            </a:r>
            <a:r>
              <a:rPr lang="ja-JP" altLang="en-US" sz="320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連絡委員会</a:t>
            </a:r>
            <a:r>
              <a:rPr lang="en-US" altLang="ja-JP" sz="3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Audit WG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9B8306-1E6B-D443-3B02-95139EBFE190}"/>
              </a:ext>
            </a:extLst>
          </p:cNvPr>
          <p:cNvSpPr txBox="1"/>
          <p:nvPr/>
        </p:nvSpPr>
        <p:spPr>
          <a:xfrm>
            <a:off x="6824129" y="5476586"/>
            <a:ext cx="3057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ja-JP" altLang="en-US" sz="280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解析</a:t>
            </a:r>
            <a:r>
              <a:rPr lang="ja-JP" altLang="en-US" sz="2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結果報告</a:t>
            </a:r>
            <a:endParaRPr lang="en-US" altLang="ja-JP" sz="2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457200"/>
            <a:r>
              <a:rPr lang="ja-JP" altLang="en-US" sz="2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入力時の注意喚起</a:t>
            </a:r>
            <a:endParaRPr lang="en-US" altLang="ja-JP" sz="28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CBEDCD-3F60-179A-02C3-25CBEDB60BA0}"/>
              </a:ext>
            </a:extLst>
          </p:cNvPr>
          <p:cNvSpPr txBox="1"/>
          <p:nvPr/>
        </p:nvSpPr>
        <p:spPr>
          <a:xfrm>
            <a:off x="7850051" y="4621340"/>
            <a:ext cx="1005403" cy="584776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</a:rPr>
              <a:t>会員</a:t>
            </a:r>
            <a:endParaRPr kumimoji="0" lang="en-US" altLang="ja-JP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3D3085-2268-DBA1-56E8-810E3770F9C3}"/>
              </a:ext>
            </a:extLst>
          </p:cNvPr>
          <p:cNvSpPr txBox="1"/>
          <p:nvPr/>
        </p:nvSpPr>
        <p:spPr>
          <a:xfrm>
            <a:off x="3688766" y="2388749"/>
            <a:ext cx="48526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ja-JP" altLang="en-US" sz="2800" u="sng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結果検証</a:t>
            </a:r>
            <a:endParaRPr lang="en-US" altLang="ja-JP" sz="2800" u="sng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457200"/>
            <a:r>
              <a:rPr lang="ja-JP" altLang="en-US" sz="2800" u="sng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正確性向上への対処法の検討</a:t>
            </a:r>
            <a:endParaRPr lang="en-US" altLang="ja-JP" sz="2800" u="sng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3FD7254-B3FC-D767-A456-77CCF7AFB678}"/>
              </a:ext>
            </a:extLst>
          </p:cNvPr>
          <p:cNvCxnSpPr>
            <a:stCxn id="2" idx="2"/>
            <a:endCxn id="5" idx="0"/>
          </p:cNvCxnSpPr>
          <p:nvPr/>
        </p:nvCxnSpPr>
        <p:spPr>
          <a:xfrm flipH="1">
            <a:off x="4068175" y="3595748"/>
            <a:ext cx="2027825" cy="101315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06357FC-CFEB-9EE8-D7DF-33EDBE896F93}"/>
              </a:ext>
            </a:extLst>
          </p:cNvPr>
          <p:cNvCxnSpPr>
            <a:stCxn id="2" idx="2"/>
            <a:endCxn id="8" idx="0"/>
          </p:cNvCxnSpPr>
          <p:nvPr/>
        </p:nvCxnSpPr>
        <p:spPr>
          <a:xfrm>
            <a:off x="6096000" y="3595748"/>
            <a:ext cx="2256753" cy="1025592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3781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F4FE84-7405-D2C2-4F44-9805945BB43D}"/>
              </a:ext>
            </a:extLst>
          </p:cNvPr>
          <p:cNvSpPr txBox="1"/>
          <p:nvPr/>
        </p:nvSpPr>
        <p:spPr>
          <a:xfrm>
            <a:off x="575734" y="1768932"/>
            <a:ext cx="111985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2022</a:t>
            </a:r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年度</a:t>
            </a:r>
            <a:r>
              <a:rPr lang="en-US" altLang="ja-JP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Audit</a:t>
            </a:r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の再開にあたり、ご協力頂きました</a:t>
            </a:r>
            <a:r>
              <a:rPr lang="en-US" altLang="ja-JP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4</a:t>
            </a:r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施設及び調査担当の先生方へ深謝致します。</a:t>
            </a:r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  <a:p>
            <a:pPr defTabSz="457200"/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  <a:p>
            <a:pPr defTabSz="457200"/>
            <a:r>
              <a:rPr lang="ja-JP" altLang="en-US" sz="320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今後、全国２０７施設におきまして隈なく公平な実施に向けて、</a:t>
            </a:r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各ご施設のご協力を</a:t>
            </a:r>
            <a:r>
              <a:rPr lang="ja-JP" altLang="en-US" sz="320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お願い致します。同時に、評議員の先生におかれましては、ご理解とご協力をお願い致します。</a:t>
            </a:r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  <a:p>
            <a:pPr defTabSz="457200"/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  <a:p>
            <a:pPr defTabSz="457200"/>
            <a:r>
              <a:rPr lang="ja-JP" altLang="en-US" sz="320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引き続き</a:t>
            </a:r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どうぞ宜しくお願い致します。</a:t>
            </a:r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6830B-CA10-86A2-4112-07A915470A45}"/>
              </a:ext>
            </a:extLst>
          </p:cNvPr>
          <p:cNvSpPr txBox="1"/>
          <p:nvPr/>
        </p:nvSpPr>
        <p:spPr>
          <a:xfrm>
            <a:off x="5308551" y="647437"/>
            <a:ext cx="13917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最後に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B4035D6B-C544-A322-A201-9E87B62A69D2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2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ABC97D-EE34-EEDF-FF35-180B693C70CB}"/>
              </a:ext>
            </a:extLst>
          </p:cNvPr>
          <p:cNvSpPr txBox="1">
            <a:spLocks/>
          </p:cNvSpPr>
          <p:nvPr/>
        </p:nvSpPr>
        <p:spPr>
          <a:xfrm>
            <a:off x="2068796" y="336008"/>
            <a:ext cx="7564438" cy="87095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60BCE9-1B76-04F4-7C02-FA45ECC67A49}"/>
              </a:ext>
            </a:extLst>
          </p:cNvPr>
          <p:cNvSpPr txBox="1"/>
          <p:nvPr/>
        </p:nvSpPr>
        <p:spPr>
          <a:xfrm>
            <a:off x="1355760" y="2047491"/>
            <a:ext cx="9480480" cy="3222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臨床データベースでは、主に２つの方向から質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が問われる。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①　</a:t>
            </a:r>
            <a:r>
              <a:rPr lang="ja-JP" altLang="en-US" sz="280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悉皆性　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登録対象症例）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②　</a:t>
            </a:r>
            <a:r>
              <a:rPr lang="ja-JP" altLang="en-US" sz="280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正確性　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入力データの内容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目的：実態を検証し，問題点の明確化と注意喚起による改善。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9801BF-147D-CECA-C875-D7AF82666BBA}"/>
              </a:ext>
            </a:extLst>
          </p:cNvPr>
          <p:cNvSpPr txBox="1"/>
          <p:nvPr/>
        </p:nvSpPr>
        <p:spPr>
          <a:xfrm>
            <a:off x="3409207" y="750065"/>
            <a:ext cx="5373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臨床データの質と</a:t>
            </a:r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の目的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6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045384-9B62-27B9-3170-2DAD2FECCFE4}"/>
              </a:ext>
            </a:extLst>
          </p:cNvPr>
          <p:cNvSpPr txBox="1"/>
          <p:nvPr/>
        </p:nvSpPr>
        <p:spPr>
          <a:xfrm>
            <a:off x="4651533" y="405601"/>
            <a:ext cx="2888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これ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までの経過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8279A9-BD3E-8FDB-01CF-5A51CCABC478}"/>
              </a:ext>
            </a:extLst>
          </p:cNvPr>
          <p:cNvSpPr txBox="1"/>
          <p:nvPr/>
        </p:nvSpPr>
        <p:spPr>
          <a:xfrm>
            <a:off x="2127957" y="1387397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2015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実施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検討開始（旧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DB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委員会）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2016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医療品質評価チーム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との検討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2017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第１次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テスト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実施（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施設）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2018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第２次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テスト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実施（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施設）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2019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2018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年登録症例に対する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手続き開始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4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施設に対して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施行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-2021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　　　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COVID19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蔓延の</a:t>
            </a:r>
            <a:r>
              <a:rPr lang="ja-JP" altLang="en-US" sz="28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ため中止</a:t>
            </a:r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endParaRPr lang="en-US" altLang="ja-JP" sz="2800" dirty="0"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2022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3</a:t>
            </a:r>
            <a:r>
              <a:rPr lang="ja-JP" altLang="en-US" sz="280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月　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2020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年登録症例に対する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手続き開始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2022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8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月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-2023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年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2</a:t>
            </a:r>
            <a:r>
              <a:rPr lang="ja-JP" altLang="en-US" sz="280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月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ja-JP" altLang="en-US" sz="280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　　　　　　　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 4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施設に対して</a:t>
            </a:r>
            <a:r>
              <a:rPr lang="en-US" altLang="ja-JP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sz="2800" dirty="0">
                <a:solidFill>
                  <a:schemeClr val="accent1">
                    <a:lumMod val="7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施行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9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2B2D5-5DBE-F99B-9F5E-527D862D01EE}"/>
              </a:ext>
            </a:extLst>
          </p:cNvPr>
          <p:cNvSpPr txBox="1">
            <a:spLocks/>
          </p:cNvSpPr>
          <p:nvPr/>
        </p:nvSpPr>
        <p:spPr>
          <a:xfrm>
            <a:off x="2444356" y="279063"/>
            <a:ext cx="6873088" cy="5479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手続きの概要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endParaRPr lang="ja-JP" altLang="en-US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" name="円/楕円 71">
            <a:extLst>
              <a:ext uri="{FF2B5EF4-FFF2-40B4-BE49-F238E27FC236}">
                <a16:creationId xmlns:a16="http://schemas.microsoft.com/office/drawing/2014/main" id="{58D45CA7-24CF-EF7E-2DFF-147CFCCF02B4}"/>
              </a:ext>
            </a:extLst>
          </p:cNvPr>
          <p:cNvSpPr/>
          <p:nvPr/>
        </p:nvSpPr>
        <p:spPr>
          <a:xfrm>
            <a:off x="5578092" y="1230220"/>
            <a:ext cx="4879770" cy="5337800"/>
          </a:xfrm>
          <a:prstGeom prst="ellipse">
            <a:avLst/>
          </a:prstGeom>
          <a:solidFill>
            <a:srgbClr val="E7E6E6">
              <a:alpha val="53000"/>
            </a:srgbClr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3200" kern="0" dirty="0">
                <a:solidFill>
                  <a:prstClr val="white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　　</a:t>
            </a:r>
          </a:p>
        </p:txBody>
      </p:sp>
      <p:sp>
        <p:nvSpPr>
          <p:cNvPr id="4" name="角丸四角形 72">
            <a:extLst>
              <a:ext uri="{FF2B5EF4-FFF2-40B4-BE49-F238E27FC236}">
                <a16:creationId xmlns:a16="http://schemas.microsoft.com/office/drawing/2014/main" id="{6EA52ECD-93C5-82CF-943B-52DEACEF880E}"/>
              </a:ext>
            </a:extLst>
          </p:cNvPr>
          <p:cNvSpPr/>
          <p:nvPr/>
        </p:nvSpPr>
        <p:spPr>
          <a:xfrm>
            <a:off x="8055990" y="2297334"/>
            <a:ext cx="2003124" cy="3614866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AFE5F1-F4CD-A3C5-7311-8F681B8B9916}"/>
              </a:ext>
            </a:extLst>
          </p:cNvPr>
          <p:cNvSpPr txBox="1"/>
          <p:nvPr/>
        </p:nvSpPr>
        <p:spPr>
          <a:xfrm>
            <a:off x="8192237" y="235297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事務局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F24310-1B7D-2475-D559-E3779344F3D5}"/>
              </a:ext>
            </a:extLst>
          </p:cNvPr>
          <p:cNvSpPr txBox="1"/>
          <p:nvPr/>
        </p:nvSpPr>
        <p:spPr>
          <a:xfrm>
            <a:off x="8406003" y="3057372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データ保持</a:t>
            </a:r>
          </a:p>
        </p:txBody>
      </p:sp>
      <p:sp>
        <p:nvSpPr>
          <p:cNvPr id="7" name="角丸四角形 75">
            <a:extLst>
              <a:ext uri="{FF2B5EF4-FFF2-40B4-BE49-F238E27FC236}">
                <a16:creationId xmlns:a16="http://schemas.microsoft.com/office/drawing/2014/main" id="{46D4DD39-95F3-FA0A-4EF1-3E3975B075B5}"/>
              </a:ext>
            </a:extLst>
          </p:cNvPr>
          <p:cNvSpPr/>
          <p:nvPr/>
        </p:nvSpPr>
        <p:spPr>
          <a:xfrm>
            <a:off x="3614418" y="2088545"/>
            <a:ext cx="3284958" cy="1595247"/>
          </a:xfrm>
          <a:prstGeom prst="roundRect">
            <a:avLst/>
          </a:prstGeom>
          <a:solidFill>
            <a:srgbClr val="CCFFCC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NCD/JPSP</a:t>
            </a:r>
            <a:r>
              <a:rPr kumimoji="0" lang="ja-JP" altLang="en-US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の責任者</a:t>
            </a:r>
            <a:endParaRPr kumimoji="0" lang="en-US" altLang="ja-JP" kern="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en-US" altLang="ja-JP" kern="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EE1614-FCF6-8B29-F490-4237BD3E047B}"/>
              </a:ext>
            </a:extLst>
          </p:cNvPr>
          <p:cNvSpPr/>
          <p:nvPr/>
        </p:nvSpPr>
        <p:spPr>
          <a:xfrm>
            <a:off x="1748119" y="4663969"/>
            <a:ext cx="2266344" cy="1904051"/>
          </a:xfrm>
          <a:prstGeom prst="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訪問施設</a:t>
            </a:r>
            <a:endParaRPr kumimoji="0" lang="en-US" altLang="ja-JP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r>
              <a:rPr kumimoji="0" lang="ja-JP" altLang="en-US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　　</a:t>
            </a:r>
            <a:endParaRPr kumimoji="0" lang="en-US" altLang="ja-JP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en-US" altLang="ja-JP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en-US" altLang="ja-JP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en-US" altLang="ja-JP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pPr algn="ctr">
              <a:defRPr/>
            </a:pPr>
            <a:endParaRPr kumimoji="0" lang="ja-JP" altLang="en-US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grpSp>
        <p:nvGrpSpPr>
          <p:cNvPr id="9" name="グループ化 49">
            <a:extLst>
              <a:ext uri="{FF2B5EF4-FFF2-40B4-BE49-F238E27FC236}">
                <a16:creationId xmlns:a16="http://schemas.microsoft.com/office/drawing/2014/main" id="{8298BA8E-0861-4684-1FAD-BD348E0E810E}"/>
              </a:ext>
            </a:extLst>
          </p:cNvPr>
          <p:cNvGrpSpPr/>
          <p:nvPr/>
        </p:nvGrpSpPr>
        <p:grpSpPr>
          <a:xfrm>
            <a:off x="8347701" y="4345579"/>
            <a:ext cx="1443398" cy="1271411"/>
            <a:chOff x="6901048" y="2229537"/>
            <a:chExt cx="1443398" cy="1938544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F0F9195-D184-2D44-0B48-B62F00D2AA1C}"/>
                </a:ext>
              </a:extLst>
            </p:cNvPr>
            <p:cNvSpPr/>
            <p:nvPr/>
          </p:nvSpPr>
          <p:spPr>
            <a:xfrm>
              <a:off x="6901048" y="2229537"/>
              <a:ext cx="1443398" cy="1938544"/>
            </a:xfrm>
            <a:prstGeom prst="rect">
              <a:avLst/>
            </a:prstGeom>
            <a:solidFill>
              <a:srgbClr val="70AD47">
                <a:lumMod val="40000"/>
                <a:lumOff val="60000"/>
              </a:srgbClr>
            </a:soli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kumimoji="0" lang="en-US" altLang="ja-JP" u="sng" kern="0" dirty="0">
                  <a:solidFill>
                    <a:srgbClr val="000000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Arial"/>
                </a:rPr>
                <a:t>Audit</a:t>
              </a:r>
              <a:r>
                <a:rPr kumimoji="0" lang="ja-JP" altLang="en-US" u="sng" kern="0" dirty="0">
                  <a:solidFill>
                    <a:srgbClr val="000000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Arial"/>
                </a:rPr>
                <a:t>チーム</a:t>
              </a:r>
              <a:endParaRPr kumimoji="0" lang="en-US" altLang="ja-JP" u="sng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endParaRPr>
            </a:p>
            <a:p>
              <a:pPr algn="ctr">
                <a:defRPr/>
              </a:pPr>
              <a:endParaRPr kumimoji="0" lang="en-US" altLang="ja-JP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endParaRPr>
            </a:p>
            <a:p>
              <a:pPr algn="ctr">
                <a:defRPr/>
              </a:pPr>
              <a:endParaRPr kumimoji="0" lang="en-US" altLang="ja-JP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endParaRPr>
            </a:p>
            <a:p>
              <a:pPr algn="ctr"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BFDE581-EADA-85FC-1FDD-16F7535023CA}"/>
                </a:ext>
              </a:extLst>
            </p:cNvPr>
            <p:cNvSpPr txBox="1"/>
            <p:nvPr/>
          </p:nvSpPr>
          <p:spPr>
            <a:xfrm>
              <a:off x="6925557" y="3068584"/>
              <a:ext cx="1376699" cy="985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kumimoji="0" lang="en-US" altLang="ja-JP" kern="0" dirty="0">
                  <a:solidFill>
                    <a:prstClr val="black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Arial"/>
                </a:rPr>
                <a:t>⑦Site Visit</a:t>
              </a:r>
            </a:p>
            <a:p>
              <a:pPr>
                <a:defRPr/>
              </a:pPr>
              <a:r>
                <a:rPr kumimoji="0" lang="ja-JP" altLang="en-US" kern="0" dirty="0">
                  <a:solidFill>
                    <a:prstClr val="black"/>
                  </a:solidFill>
                  <a:latin typeface="MS PGothic" panose="020B0600070205080204" pitchFamily="34" charset="-128"/>
                  <a:ea typeface="MS PGothic" panose="020B0600070205080204" pitchFamily="34" charset="-128"/>
                  <a:cs typeface="Arial"/>
                </a:rPr>
                <a:t>　解析・報告</a:t>
              </a:r>
            </a:p>
          </p:txBody>
        </p:sp>
      </p:grpSp>
      <p:sp>
        <p:nvSpPr>
          <p:cNvPr id="12" name="円/楕円 80">
            <a:extLst>
              <a:ext uri="{FF2B5EF4-FFF2-40B4-BE49-F238E27FC236}">
                <a16:creationId xmlns:a16="http://schemas.microsoft.com/office/drawing/2014/main" id="{FFB857CE-9668-AF9A-E97C-BA6CD8634AE7}"/>
              </a:ext>
            </a:extLst>
          </p:cNvPr>
          <p:cNvSpPr/>
          <p:nvPr/>
        </p:nvSpPr>
        <p:spPr>
          <a:xfrm>
            <a:off x="1620969" y="1693150"/>
            <a:ext cx="3909405" cy="2225401"/>
          </a:xfrm>
          <a:prstGeom prst="ellipse">
            <a:avLst/>
          </a:prstGeom>
          <a:gradFill flip="none" rotWithShape="1">
            <a:gsLst>
              <a:gs pos="0">
                <a:srgbClr val="5B9BD5">
                  <a:satMod val="103000"/>
                  <a:lumMod val="102000"/>
                  <a:tint val="94000"/>
                  <a:alpha val="53000"/>
                </a:srgbClr>
              </a:gs>
              <a:gs pos="50000">
                <a:srgbClr val="5B9BD5">
                  <a:satMod val="110000"/>
                  <a:lumMod val="100000"/>
                  <a:shade val="100000"/>
                  <a:alpha val="53000"/>
                </a:srgbClr>
              </a:gs>
              <a:gs pos="100000">
                <a:srgbClr val="5B9BD5">
                  <a:lumMod val="99000"/>
                  <a:satMod val="120000"/>
                  <a:shade val="78000"/>
                  <a:alpha val="53000"/>
                </a:srgbClr>
              </a:gs>
            </a:gsLst>
            <a:lin ang="5400000" scaled="0"/>
            <a:tileRect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en-US" altLang="ja-JP" sz="3200" kern="0" dirty="0">
                <a:solidFill>
                  <a:srgbClr val="000000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NCD</a:t>
            </a:r>
            <a:endParaRPr kumimoji="0" lang="ja-JP" altLang="en-US" sz="3200" kern="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C445084-87CD-B1BD-9665-CC81AF684670}"/>
              </a:ext>
            </a:extLst>
          </p:cNvPr>
          <p:cNvCxnSpPr/>
          <p:nvPr/>
        </p:nvCxnSpPr>
        <p:spPr>
          <a:xfrm flipH="1">
            <a:off x="6561652" y="2363942"/>
            <a:ext cx="1630585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3390B58-A5D9-274A-2542-D896DD09A41F}"/>
              </a:ext>
            </a:extLst>
          </p:cNvPr>
          <p:cNvCxnSpPr/>
          <p:nvPr/>
        </p:nvCxnSpPr>
        <p:spPr>
          <a:xfrm>
            <a:off x="6561651" y="2643602"/>
            <a:ext cx="149433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CD4D521-F264-EAF1-4D61-0920CCFC0A63}"/>
              </a:ext>
            </a:extLst>
          </p:cNvPr>
          <p:cNvSpPr txBox="1"/>
          <p:nvPr/>
        </p:nvSpPr>
        <p:spPr>
          <a:xfrm>
            <a:off x="6927348" y="1990637"/>
            <a:ext cx="1264889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③ﾃﾞｰﾀ利用申請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0FE4866-B278-F1E9-9716-5596B97FBF98}"/>
              </a:ext>
            </a:extLst>
          </p:cNvPr>
          <p:cNvSpPr txBox="1"/>
          <p:nvPr/>
        </p:nvSpPr>
        <p:spPr>
          <a:xfrm>
            <a:off x="7114537" y="2556010"/>
            <a:ext cx="646331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④承認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BFEDD2-D42B-ECF1-E8A0-F5E86A8D47CC}"/>
              </a:ext>
            </a:extLst>
          </p:cNvPr>
          <p:cNvSpPr txBox="1"/>
          <p:nvPr/>
        </p:nvSpPr>
        <p:spPr>
          <a:xfrm>
            <a:off x="6463075" y="1320372"/>
            <a:ext cx="3057247" cy="523220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28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日本小児外科学会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F2F7BEA-EAF4-D365-A75E-63AB201AEE42}"/>
              </a:ext>
            </a:extLst>
          </p:cNvPr>
          <p:cNvCxnSpPr>
            <a:stCxn id="19" idx="3"/>
          </p:cNvCxnSpPr>
          <p:nvPr/>
        </p:nvCxnSpPr>
        <p:spPr>
          <a:xfrm>
            <a:off x="4926260" y="3143744"/>
            <a:ext cx="312973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881A33-27F4-EBFC-6277-08DB86204D7B}"/>
              </a:ext>
            </a:extLst>
          </p:cNvPr>
          <p:cNvSpPr txBox="1"/>
          <p:nvPr/>
        </p:nvSpPr>
        <p:spPr>
          <a:xfrm>
            <a:off x="3664376" y="3005244"/>
            <a:ext cx="1261884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⑤調査症例抽出</a:t>
            </a:r>
          </a:p>
        </p:txBody>
      </p:sp>
      <p:sp>
        <p:nvSpPr>
          <p:cNvPr id="20" name="角丸四角形 88">
            <a:extLst>
              <a:ext uri="{FF2B5EF4-FFF2-40B4-BE49-F238E27FC236}">
                <a16:creationId xmlns:a16="http://schemas.microsoft.com/office/drawing/2014/main" id="{2C8FB313-4E63-217C-E9AC-0F5BA5D75A7E}"/>
              </a:ext>
            </a:extLst>
          </p:cNvPr>
          <p:cNvSpPr/>
          <p:nvPr/>
        </p:nvSpPr>
        <p:spPr>
          <a:xfrm>
            <a:off x="2215966" y="5337027"/>
            <a:ext cx="1359706" cy="795201"/>
          </a:xfrm>
          <a:prstGeom prst="roundRect">
            <a:avLst/>
          </a:prstGeom>
          <a:solidFill>
            <a:srgbClr val="FF6600"/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2400" kern="0" dirty="0">
                <a:solidFill>
                  <a:prstClr val="white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endParaRPr kumimoji="0" lang="ja-JP" altLang="en-US" sz="2400" kern="0" dirty="0">
              <a:solidFill>
                <a:prstClr val="white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CE81C4-AF87-6675-137B-1F5A7EDA768C}"/>
              </a:ext>
            </a:extLst>
          </p:cNvPr>
          <p:cNvSpPr txBox="1"/>
          <p:nvPr/>
        </p:nvSpPr>
        <p:spPr>
          <a:xfrm>
            <a:off x="5283992" y="3222841"/>
            <a:ext cx="714859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リスト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58129F-B3D5-BBAE-2397-14903C1BC8B9}"/>
              </a:ext>
            </a:extLst>
          </p:cNvPr>
          <p:cNvSpPr txBox="1"/>
          <p:nvPr/>
        </p:nvSpPr>
        <p:spPr>
          <a:xfrm>
            <a:off x="2328038" y="3236076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登録</a:t>
            </a:r>
            <a:r>
              <a:rPr lang="en-US" altLang="ja-JP" sz="1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DB</a:t>
            </a:r>
            <a:r>
              <a:rPr lang="ja-JP" altLang="en-US" sz="1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保持責任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733AE34-E400-4921-88C8-2A64CCAADE16}"/>
              </a:ext>
            </a:extLst>
          </p:cNvPr>
          <p:cNvSpPr txBox="1"/>
          <p:nvPr/>
        </p:nvSpPr>
        <p:spPr>
          <a:xfrm>
            <a:off x="1748119" y="6248112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患者個人情報責任（施設長承認）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F7202982-BB37-AD9A-38BF-E636AC8FD659}"/>
              </a:ext>
            </a:extLst>
          </p:cNvPr>
          <p:cNvCxnSpPr/>
          <p:nvPr/>
        </p:nvCxnSpPr>
        <p:spPr>
          <a:xfrm flipH="1">
            <a:off x="4014464" y="3404269"/>
            <a:ext cx="4041526" cy="1285432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F7085E0-98F7-079E-F4C7-9109981160D9}"/>
              </a:ext>
            </a:extLst>
          </p:cNvPr>
          <p:cNvSpPr txBox="1"/>
          <p:nvPr/>
        </p:nvSpPr>
        <p:spPr>
          <a:xfrm>
            <a:off x="4273828" y="4158675"/>
            <a:ext cx="1304864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①</a:t>
            </a:r>
            <a:r>
              <a:rPr kumimoji="0" lang="en-US" altLang="ja-JP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協力依頼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3F78F99B-BE88-6C04-3C88-EBA6219CEBD5}"/>
              </a:ext>
            </a:extLst>
          </p:cNvPr>
          <p:cNvCxnSpPr/>
          <p:nvPr/>
        </p:nvCxnSpPr>
        <p:spPr>
          <a:xfrm flipV="1">
            <a:off x="4026793" y="3927434"/>
            <a:ext cx="4003514" cy="1262978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7FEC152-0797-BF6D-C003-0E61D567FAC1}"/>
              </a:ext>
            </a:extLst>
          </p:cNvPr>
          <p:cNvSpPr txBox="1"/>
          <p:nvPr/>
        </p:nvSpPr>
        <p:spPr>
          <a:xfrm>
            <a:off x="5678271" y="4442326"/>
            <a:ext cx="1689585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②</a:t>
            </a:r>
            <a:r>
              <a:rPr kumimoji="0" lang="en-US" altLang="ja-JP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承諾・日程調整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0ABE97C-23C6-F74C-E537-751D1F028E09}"/>
              </a:ext>
            </a:extLst>
          </p:cNvPr>
          <p:cNvCxnSpPr/>
          <p:nvPr/>
        </p:nvCxnSpPr>
        <p:spPr>
          <a:xfrm flipH="1">
            <a:off x="4014463" y="5832843"/>
            <a:ext cx="4177774" cy="59877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1C81069-3A11-E550-CAE9-30B3906398D2}"/>
              </a:ext>
            </a:extLst>
          </p:cNvPr>
          <p:cNvSpPr txBox="1"/>
          <p:nvPr/>
        </p:nvSpPr>
        <p:spPr>
          <a:xfrm>
            <a:off x="4983291" y="6099562"/>
            <a:ext cx="2185214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⑧Audit</a:t>
            </a: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最終結果フィードバック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8529BB24-437E-73E6-C027-3DBD5C736252}"/>
              </a:ext>
            </a:extLst>
          </p:cNvPr>
          <p:cNvCxnSpPr/>
          <p:nvPr/>
        </p:nvCxnSpPr>
        <p:spPr>
          <a:xfrm flipV="1">
            <a:off x="3035556" y="3715801"/>
            <a:ext cx="0" cy="94816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2B245F3-C4E3-AD42-7902-E238F64C8A8C}"/>
              </a:ext>
            </a:extLst>
          </p:cNvPr>
          <p:cNvSpPr txBox="1"/>
          <p:nvPr/>
        </p:nvSpPr>
        <p:spPr>
          <a:xfrm>
            <a:off x="1748118" y="4242765"/>
            <a:ext cx="1827554" cy="276999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altLang="ja-JP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⓪</a:t>
            </a: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精度の高いデータ入力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841268F-6929-E02A-5839-72E8140D20E0}"/>
              </a:ext>
            </a:extLst>
          </p:cNvPr>
          <p:cNvSpPr txBox="1"/>
          <p:nvPr/>
        </p:nvSpPr>
        <p:spPr>
          <a:xfrm>
            <a:off x="8299780" y="3490158"/>
            <a:ext cx="1539240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照合</a:t>
            </a:r>
            <a:endParaRPr lang="en-US" altLang="ja-JP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　</a:t>
            </a:r>
            <a:r>
              <a:rPr lang="en-US" altLang="ja-JP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&amp;</a:t>
            </a:r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解析結果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4105BA29-A82F-1535-44AD-F0827CB64CF6}"/>
              </a:ext>
            </a:extLst>
          </p:cNvPr>
          <p:cNvCxnSpPr/>
          <p:nvPr/>
        </p:nvCxnSpPr>
        <p:spPr>
          <a:xfrm flipH="1">
            <a:off x="3575673" y="4895875"/>
            <a:ext cx="4480317" cy="747447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DF099F80-D309-6087-113B-538799E58CFE}"/>
              </a:ext>
            </a:extLst>
          </p:cNvPr>
          <p:cNvCxnSpPr/>
          <p:nvPr/>
        </p:nvCxnSpPr>
        <p:spPr>
          <a:xfrm flipV="1">
            <a:off x="3575672" y="5304518"/>
            <a:ext cx="4480318" cy="742022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44C44DF-3DED-5AAC-0BAA-88A98DB9EA0A}"/>
              </a:ext>
            </a:extLst>
          </p:cNvPr>
          <p:cNvSpPr txBox="1"/>
          <p:nvPr/>
        </p:nvSpPr>
        <p:spPr>
          <a:xfrm>
            <a:off x="6135241" y="5337027"/>
            <a:ext cx="1646955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Audit</a:t>
            </a:r>
            <a:r>
              <a:rPr lang="ja-JP" altLang="en-US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照合結果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6FFBE4-36C4-B55D-2E07-CF6E86971F8F}"/>
              </a:ext>
            </a:extLst>
          </p:cNvPr>
          <p:cNvSpPr txBox="1"/>
          <p:nvPr/>
        </p:nvSpPr>
        <p:spPr>
          <a:xfrm>
            <a:off x="4411240" y="5268301"/>
            <a:ext cx="933717" cy="276999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⑥</a:t>
            </a:r>
            <a:r>
              <a:rPr kumimoji="0" lang="en-US" altLang="ja-JP" sz="1200" kern="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Site Visit</a:t>
            </a:r>
            <a:endParaRPr kumimoji="0" lang="ja-JP" altLang="en-US" sz="1200" kern="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4AFF4D5-0367-279A-BCBA-9E6EE4D20728}"/>
              </a:ext>
            </a:extLst>
          </p:cNvPr>
          <p:cNvSpPr txBox="1"/>
          <p:nvPr/>
        </p:nvSpPr>
        <p:spPr>
          <a:xfrm>
            <a:off x="5344278" y="5267884"/>
            <a:ext cx="536622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リスト</a:t>
            </a:r>
          </a:p>
        </p:txBody>
      </p:sp>
    </p:spTree>
    <p:extLst>
      <p:ext uri="{BB962C8B-B14F-4D97-AF65-F5344CB8AC3E}">
        <p14:creationId xmlns:p14="http://schemas.microsoft.com/office/powerpoint/2010/main" val="300294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013F2B0-B093-AF3B-1738-EDF01AFBD843}"/>
              </a:ext>
            </a:extLst>
          </p:cNvPr>
          <p:cNvSpPr txBox="1"/>
          <p:nvPr/>
        </p:nvSpPr>
        <p:spPr>
          <a:xfrm>
            <a:off x="4214917" y="642869"/>
            <a:ext cx="4192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調査時に使用</a:t>
            </a:r>
            <a:r>
              <a:rPr lang="ja-JP" altLang="en-US" sz="320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する資料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955AC4-CE7E-A0C3-ED87-7D7ED2769128}"/>
              </a:ext>
            </a:extLst>
          </p:cNvPr>
          <p:cNvSpPr txBox="1"/>
          <p:nvPr/>
        </p:nvSpPr>
        <p:spPr>
          <a:xfrm>
            <a:off x="2439305" y="2064575"/>
            <a:ext cx="308129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ja-JP" sz="3200" u="sng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A,</a:t>
            </a:r>
            <a:r>
              <a:rPr lang="ja-JP" altLang="en-US" sz="3200" u="sng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　基本資料</a:t>
            </a:r>
            <a:endParaRPr lang="en-US" altLang="ja-JP" sz="3200" u="sng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（０、カルテ表紙）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１、患者</a:t>
            </a:r>
            <a:r>
              <a:rPr lang="en-US" altLang="ja-JP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profile</a:t>
            </a: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２、退院サマリー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３、手術記録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４、麻酔記録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５、入退院履歴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ABC054-2B97-0B33-525F-F1942871991F}"/>
              </a:ext>
            </a:extLst>
          </p:cNvPr>
          <p:cNvSpPr txBox="1"/>
          <p:nvPr/>
        </p:nvSpPr>
        <p:spPr>
          <a:xfrm>
            <a:off x="6671403" y="2064575"/>
            <a:ext cx="303961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altLang="ja-JP" sz="3200" u="sng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B,</a:t>
            </a:r>
            <a:r>
              <a:rPr lang="ja-JP" altLang="en-US" sz="3200" u="sng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　補助資料</a:t>
            </a:r>
            <a:endParaRPr lang="en-US" altLang="ja-JP" sz="3200" u="sng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１、医師記録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２、看護記録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３、経過表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４、検査結果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５、外来サマリー</a:t>
            </a:r>
            <a:endParaRPr lang="en-US" altLang="ja-JP" sz="3200" dirty="0">
              <a:solidFill>
                <a:prstClr val="black"/>
              </a:solidFill>
              <a:latin typeface="MS PGothic" charset="-128"/>
              <a:ea typeface="MS PGothic" charset="-128"/>
              <a:cs typeface="MS PGothic" charset="-128"/>
            </a:endParaRPr>
          </a:p>
          <a:p>
            <a:pPr defTabSz="457200"/>
            <a:r>
              <a:rPr lang="ja-JP" altLang="en-US" sz="3200" dirty="0">
                <a:solidFill>
                  <a:prstClr val="black"/>
                </a:solidFill>
                <a:latin typeface="MS PGothic" charset="-128"/>
                <a:ea typeface="MS PGothic" charset="-128"/>
                <a:cs typeface="MS PGothic" charset="-128"/>
              </a:rPr>
              <a:t>６、紹介状</a:t>
            </a:r>
          </a:p>
        </p:txBody>
      </p:sp>
    </p:spTree>
    <p:extLst>
      <p:ext uri="{BB962C8B-B14F-4D97-AF65-F5344CB8AC3E}">
        <p14:creationId xmlns:p14="http://schemas.microsoft.com/office/powerpoint/2010/main" val="253311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E8C70-DBFA-FA43-62B6-360CE9CD3760}"/>
              </a:ext>
            </a:extLst>
          </p:cNvPr>
          <p:cNvSpPr txBox="1"/>
          <p:nvPr/>
        </p:nvSpPr>
        <p:spPr>
          <a:xfrm>
            <a:off x="4382228" y="507967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対象施設</a:t>
            </a:r>
            <a:r>
              <a:rPr lang="ja-JP" altLang="en-US" sz="3200">
                <a:solidFill>
                  <a:prstClr val="black"/>
                </a:solidFill>
                <a:latin typeface="Arial"/>
                <a:ea typeface="ＭＳ Ｐゴシック" panose="020B0600070205080204" pitchFamily="50" charset="-128"/>
                <a:cs typeface="Arial"/>
              </a:rPr>
              <a:t>での準備</a:t>
            </a:r>
            <a:endParaRPr lang="en-US" altLang="ja-JP" sz="3200" dirty="0">
              <a:solidFill>
                <a:prstClr val="black"/>
              </a:solidFill>
              <a:latin typeface="Arial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CFA440-19E6-C565-F94C-2AC4DF25AC17}"/>
              </a:ext>
            </a:extLst>
          </p:cNvPr>
          <p:cNvSpPr txBox="1"/>
          <p:nvPr/>
        </p:nvSpPr>
        <p:spPr>
          <a:xfrm>
            <a:off x="1775177" y="1427451"/>
            <a:ext cx="86416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手術台帳　（または手術台帳相当のリスト）</a:t>
            </a:r>
          </a:p>
          <a:p>
            <a:pPr defTabSz="457200"/>
            <a:endParaRPr lang="ja-JP" altLang="en-US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</a:t>
            </a:r>
            <a:r>
              <a:rPr lang="ja-JP" altLang="en-US" sz="280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診療録（カルテ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、手術記録、入院・退院サマリーなど）</a:t>
            </a:r>
          </a:p>
          <a:p>
            <a:pPr defTabSz="457200"/>
            <a:endParaRPr lang="ja-JP" altLang="en-US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電子カルテの場合：外部者閲覧用の</a:t>
            </a:r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ID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・パスワード</a:t>
            </a:r>
          </a:p>
          <a:p>
            <a:pPr defTabSz="457200"/>
            <a:endParaRPr lang="ja-JP" altLang="en-US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NCD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閲覧用の、ネットアクセス可能なパソコン</a:t>
            </a:r>
          </a:p>
          <a:p>
            <a:pPr defTabSz="457200"/>
            <a:endParaRPr lang="ja-JP" altLang="en-US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5.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閲覧場所</a:t>
            </a:r>
            <a:endParaRPr lang="en-US" altLang="ja-JP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457200"/>
            <a:endParaRPr lang="en-US" altLang="ja-JP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sym typeface="Palatino" charset="0"/>
            </a:endParaRPr>
          </a:p>
          <a:p>
            <a:pPr defTabSz="457200"/>
            <a:r>
              <a:rPr lang="en-US" altLang="ja-JP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Palatino" charset="0"/>
              </a:rPr>
              <a:t>6.</a:t>
            </a:r>
            <a:r>
              <a:rPr lang="ja-JP" altLang="en-US" sz="28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Palatino" charset="0"/>
              </a:rPr>
              <a:t>　質問可能な方（入力担当者が望ましい）</a:t>
            </a:r>
            <a:endParaRPr lang="en-US" altLang="ja-JP" sz="28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1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2C1104-935F-B55E-1C78-5DC5C0363CE8}"/>
              </a:ext>
            </a:extLst>
          </p:cNvPr>
          <p:cNvSpPr txBox="1"/>
          <p:nvPr/>
        </p:nvSpPr>
        <p:spPr>
          <a:xfrm>
            <a:off x="4157007" y="59314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Arial" charset="0"/>
              </a:rPr>
              <a:t>正確性</a:t>
            </a:r>
            <a:r>
              <a:rPr kumimoji="1"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MS PGothic" charset="-128"/>
              </a:rPr>
              <a:t>調査項目一覧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9BEC55-0116-A233-7B75-F8349B0CEE04}"/>
              </a:ext>
            </a:extLst>
          </p:cNvPr>
          <p:cNvSpPr txBox="1"/>
          <p:nvPr/>
        </p:nvSpPr>
        <p:spPr>
          <a:xfrm>
            <a:off x="188802" y="1475406"/>
            <a:ext cx="63181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①院内管理コード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②患者生年月日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③患者性別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④出生体重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⑤在胎週数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⑥入院日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⑦この手術は予期せぬ再手術ですか？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⑧手術日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⑨手術時の体重（小数点以下２桁）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⑩術前の心のリスクファクター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⑪術前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48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時間以内の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SIRS/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敗血症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/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敗血症例ショック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⑫術式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⑬術者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E54C00-3E6C-DDEE-8628-8C939CD14DD3}"/>
              </a:ext>
            </a:extLst>
          </p:cNvPr>
          <p:cNvSpPr txBox="1"/>
          <p:nvPr/>
        </p:nvSpPr>
        <p:spPr>
          <a:xfrm>
            <a:off x="6209375" y="1475406"/>
            <a:ext cx="60378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⑭指導助手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⑮助手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⑯手術時間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⑰術中出血量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⑱術野の汚染程度の分類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⑲米国麻酔科学会全身状態分類（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ASA-PS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分類）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⑳術後診断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㉑術後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90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日状態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㉒術後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日以内の予期せぬ合併症の有無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㉓術後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日以内に発生した切開創浅部の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SSI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の有無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㉔術後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日以内に発生した切開創深部の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SSI</a:t>
            </a:r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の有無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㉕退院日 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㉖退院時転帰</a:t>
            </a:r>
          </a:p>
        </p:txBody>
      </p:sp>
    </p:spTree>
    <p:extLst>
      <p:ext uri="{BB962C8B-B14F-4D97-AF65-F5344CB8AC3E}">
        <p14:creationId xmlns:p14="http://schemas.microsoft.com/office/powerpoint/2010/main" val="389682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BDE106-5A94-C161-5F55-FC9738BB840B}"/>
              </a:ext>
            </a:extLst>
          </p:cNvPr>
          <p:cNvSpPr txBox="1"/>
          <p:nvPr/>
        </p:nvSpPr>
        <p:spPr>
          <a:xfrm>
            <a:off x="3573298" y="771483"/>
            <a:ext cx="4903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ja-JP" altLang="en-US" sz="3200" dirty="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MS PGothic" charset="-128"/>
              </a:rPr>
              <a:t>各項目の照合・判定</a:t>
            </a:r>
            <a:r>
              <a:rPr lang="ja-JP" altLang="en-US" sz="3200">
                <a:solidFill>
                  <a:prstClr val="black"/>
                </a:solidFill>
                <a:latin typeface="MS PGothic" panose="020B0600070205080204" pitchFamily="34" charset="-128"/>
                <a:ea typeface="MS PGothic" panose="020B0600070205080204" pitchFamily="34" charset="-128"/>
                <a:cs typeface="MS PGothic" charset="-128"/>
              </a:rPr>
              <a:t>の流れ</a:t>
            </a:r>
            <a:endParaRPr lang="en-US" altLang="ja-JP" sz="3200" dirty="0">
              <a:solidFill>
                <a:prstClr val="black"/>
              </a:solidFill>
              <a:latin typeface="MS PGothic" panose="020B0600070205080204" pitchFamily="34" charset="-128"/>
              <a:ea typeface="MS PGothic" panose="020B0600070205080204" pitchFamily="34" charset="-128"/>
              <a:cs typeface="MS PGothic" charset="-128"/>
            </a:endParaRPr>
          </a:p>
        </p:txBody>
      </p:sp>
      <p:grpSp>
        <p:nvGrpSpPr>
          <p:cNvPr id="3" name="図形グループ 65">
            <a:extLst>
              <a:ext uri="{FF2B5EF4-FFF2-40B4-BE49-F238E27FC236}">
                <a16:creationId xmlns:a16="http://schemas.microsoft.com/office/drawing/2014/main" id="{C29BC940-5A65-E003-7B80-F4789B1CADA6}"/>
              </a:ext>
            </a:extLst>
          </p:cNvPr>
          <p:cNvGrpSpPr/>
          <p:nvPr/>
        </p:nvGrpSpPr>
        <p:grpSpPr>
          <a:xfrm>
            <a:off x="2594023" y="1851878"/>
            <a:ext cx="7470738" cy="4215573"/>
            <a:chOff x="1128782" y="1766202"/>
            <a:chExt cx="7470738" cy="4215573"/>
          </a:xfrm>
        </p:grpSpPr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9D194592-6906-40BC-293C-C16C7BA64F69}"/>
                </a:ext>
              </a:extLst>
            </p:cNvPr>
            <p:cNvCxnSpPr/>
            <p:nvPr/>
          </p:nvCxnSpPr>
          <p:spPr>
            <a:xfrm flipV="1">
              <a:off x="2274669" y="2091266"/>
              <a:ext cx="4632767" cy="2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99F338FC-B1BF-525D-1C68-DCB70EF2635E}"/>
                </a:ext>
              </a:extLst>
            </p:cNvPr>
            <p:cNvCxnSpPr/>
            <p:nvPr/>
          </p:nvCxnSpPr>
          <p:spPr>
            <a:xfrm>
              <a:off x="2323773" y="2137834"/>
              <a:ext cx="1642924" cy="113313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id="{3FC37781-0875-79F9-BAE8-914154ADC8F4}"/>
                </a:ext>
              </a:extLst>
            </p:cNvPr>
            <p:cNvCxnSpPr/>
            <p:nvPr/>
          </p:nvCxnSpPr>
          <p:spPr>
            <a:xfrm flipV="1">
              <a:off x="4720619" y="2226732"/>
              <a:ext cx="2186817" cy="1465393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A381F5DB-F73F-92BB-2ACF-15E5FC4E5F1A}"/>
                </a:ext>
              </a:extLst>
            </p:cNvPr>
            <p:cNvCxnSpPr/>
            <p:nvPr/>
          </p:nvCxnSpPr>
          <p:spPr>
            <a:xfrm flipH="1">
              <a:off x="2297200" y="2137834"/>
              <a:ext cx="4" cy="303529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B371B2DB-152F-389A-0887-E250479E7D6E}"/>
                </a:ext>
              </a:extLst>
            </p:cNvPr>
            <p:cNvCxnSpPr/>
            <p:nvPr/>
          </p:nvCxnSpPr>
          <p:spPr>
            <a:xfrm flipH="1">
              <a:off x="2507108" y="3693247"/>
              <a:ext cx="2170396" cy="149476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D46D8736-6475-2492-CCA6-131E6D5ADB65}"/>
                </a:ext>
              </a:extLst>
            </p:cNvPr>
            <p:cNvCxnSpPr/>
            <p:nvPr/>
          </p:nvCxnSpPr>
          <p:spPr>
            <a:xfrm>
              <a:off x="4720619" y="3722637"/>
              <a:ext cx="2186817" cy="146537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1FE21A6-CCFD-D6E3-1B53-2CD7FE3A8FD4}"/>
                </a:ext>
              </a:extLst>
            </p:cNvPr>
            <p:cNvSpPr/>
            <p:nvPr/>
          </p:nvSpPr>
          <p:spPr>
            <a:xfrm>
              <a:off x="1128782" y="1766202"/>
              <a:ext cx="2127500" cy="635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基本資料</a:t>
              </a: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との照合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MS PGothic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6A3584E-8FFA-50DE-2C2D-B80C0856C60B}"/>
                </a:ext>
              </a:extLst>
            </p:cNvPr>
            <p:cNvSpPr/>
            <p:nvPr/>
          </p:nvSpPr>
          <p:spPr>
            <a:xfrm>
              <a:off x="3669054" y="3375747"/>
              <a:ext cx="2080595" cy="635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補助資料との照合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1CDA8AF-2A42-D313-6019-73A565C92802}"/>
                </a:ext>
              </a:extLst>
            </p:cNvPr>
            <p:cNvSpPr txBox="1"/>
            <p:nvPr/>
          </p:nvSpPr>
          <p:spPr>
            <a:xfrm>
              <a:off x="2596965" y="2636528"/>
              <a:ext cx="168507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不明・判定不能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MS PGothic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0C335ED-D4AD-0EBC-B237-234CB030DF20}"/>
                </a:ext>
              </a:extLst>
            </p:cNvPr>
            <p:cNvSpPr txBox="1"/>
            <p:nvPr/>
          </p:nvSpPr>
          <p:spPr>
            <a:xfrm>
              <a:off x="3854999" y="1900781"/>
              <a:ext cx="646331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一致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F6A281E-F2C2-70C1-EEE1-D494CD3EB9DE}"/>
                </a:ext>
              </a:extLst>
            </p:cNvPr>
            <p:cNvSpPr txBox="1"/>
            <p:nvPr/>
          </p:nvSpPr>
          <p:spPr>
            <a:xfrm>
              <a:off x="1858618" y="3259949"/>
              <a:ext cx="877163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不一致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A954825-688E-5EA6-5C5B-2DE35433F326}"/>
                </a:ext>
              </a:extLst>
            </p:cNvPr>
            <p:cNvSpPr txBox="1"/>
            <p:nvPr/>
          </p:nvSpPr>
          <p:spPr>
            <a:xfrm>
              <a:off x="5826104" y="2568084"/>
              <a:ext cx="646331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一致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33D7145-98A6-82D7-B69A-5E15BAD51DD2}"/>
                </a:ext>
              </a:extLst>
            </p:cNvPr>
            <p:cNvSpPr txBox="1"/>
            <p:nvPr/>
          </p:nvSpPr>
          <p:spPr>
            <a:xfrm>
              <a:off x="2842107" y="4433021"/>
              <a:ext cx="895508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不一致</a:t>
              </a:r>
            </a:p>
          </p:txBody>
        </p:sp>
        <p:sp>
          <p:nvSpPr>
            <p:cNvPr id="17" name="角丸四角形 39">
              <a:extLst>
                <a:ext uri="{FF2B5EF4-FFF2-40B4-BE49-F238E27FC236}">
                  <a16:creationId xmlns:a16="http://schemas.microsoft.com/office/drawing/2014/main" id="{8A8B83F9-393C-C143-97D8-422E268963F9}"/>
                </a:ext>
              </a:extLst>
            </p:cNvPr>
            <p:cNvSpPr/>
            <p:nvPr/>
          </p:nvSpPr>
          <p:spPr>
            <a:xfrm>
              <a:off x="7100920" y="1773766"/>
              <a:ext cx="1498600" cy="63500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一致</a:t>
              </a:r>
            </a:p>
          </p:txBody>
        </p:sp>
        <p:sp>
          <p:nvSpPr>
            <p:cNvPr id="18" name="角丸四角形 40">
              <a:extLst>
                <a:ext uri="{FF2B5EF4-FFF2-40B4-BE49-F238E27FC236}">
                  <a16:creationId xmlns:a16="http://schemas.microsoft.com/office/drawing/2014/main" id="{6ADD64F3-2669-2486-70CB-964B8522E74F}"/>
                </a:ext>
              </a:extLst>
            </p:cNvPr>
            <p:cNvSpPr/>
            <p:nvPr/>
          </p:nvSpPr>
          <p:spPr>
            <a:xfrm>
              <a:off x="1474237" y="5346775"/>
              <a:ext cx="1498600" cy="635000"/>
            </a:xfrm>
            <a:prstGeom prst="round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不一致</a:t>
              </a:r>
            </a:p>
          </p:txBody>
        </p:sp>
        <p:sp>
          <p:nvSpPr>
            <p:cNvPr id="19" name="角丸四角形 51">
              <a:extLst>
                <a:ext uri="{FF2B5EF4-FFF2-40B4-BE49-F238E27FC236}">
                  <a16:creationId xmlns:a16="http://schemas.microsoft.com/office/drawing/2014/main" id="{32780A32-86B3-5C5F-CB5D-B7C82E9099F3}"/>
                </a:ext>
              </a:extLst>
            </p:cNvPr>
            <p:cNvSpPr/>
            <p:nvPr/>
          </p:nvSpPr>
          <p:spPr>
            <a:xfrm>
              <a:off x="7080340" y="5346775"/>
              <a:ext cx="1498600" cy="635000"/>
            </a:xfrm>
            <a:prstGeom prst="roundRect">
              <a:avLst/>
            </a:prstGeom>
            <a:solidFill>
              <a:srgbClr val="EEECE1">
                <a:lumMod val="75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判定不能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875A3FE-C38C-85B3-6076-323A1B86E6C2}"/>
                </a:ext>
              </a:extLst>
            </p:cNvPr>
            <p:cNvSpPr txBox="1"/>
            <p:nvPr/>
          </p:nvSpPr>
          <p:spPr>
            <a:xfrm>
              <a:off x="5395263" y="4471808"/>
              <a:ext cx="168507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S PGothic" panose="020B0600070205080204" pitchFamily="34" charset="-128"/>
                  <a:ea typeface="MS PGothic" panose="020B0600070205080204" pitchFamily="34" charset="-128"/>
                  <a:cs typeface="MS PGothic" charset="-128"/>
                </a:rPr>
                <a:t>不明・判定不能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430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6DB657-3751-42B7-40C3-89E18859172A}"/>
              </a:ext>
            </a:extLst>
          </p:cNvPr>
          <p:cNvSpPr txBox="1"/>
          <p:nvPr/>
        </p:nvSpPr>
        <p:spPr>
          <a:xfrm>
            <a:off x="2503714" y="505210"/>
            <a:ext cx="7465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2022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年度の調査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症例</a:t>
            </a:r>
            <a:r>
              <a:rPr lang="ja-JP" alt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Arial"/>
              </a:rPr>
              <a:t>選択の変更について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706BA8-1DCE-47DA-F58D-7ED466971F10}"/>
              </a:ext>
            </a:extLst>
          </p:cNvPr>
          <p:cNvSpPr txBox="1"/>
          <p:nvPr/>
        </p:nvSpPr>
        <p:spPr>
          <a:xfrm>
            <a:off x="1873433" y="3292787"/>
            <a:ext cx="9261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○正確性のデータ・・・合計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⇒</a:t>
            </a:r>
            <a:r>
              <a:rPr lang="en-US" altLang="ja-JP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15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例</a:t>
            </a:r>
          </a:p>
          <a:p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1-①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新生児から最大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例をランダムに抽出</a:t>
            </a:r>
          </a:p>
          <a:p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1-②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①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を除いて高難度を最大例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としてランダム抽出</a:t>
            </a:r>
          </a:p>
          <a:p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1-③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①②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を除いて残りから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例をランダム抽出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lang="ja-JP" altLang="en-US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○悉皆性のデータ・・・合計例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300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⇒</a:t>
            </a:r>
            <a:r>
              <a:rPr lang="en-US" altLang="ja-JP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100</a:t>
            </a:r>
            <a:r>
              <a:rPr lang="ja-JP" altLang="en-US" sz="2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例</a:t>
            </a:r>
          </a:p>
          <a:p>
            <a:pPr marL="985838" indent="-985838"/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2-①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対象領域の症例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TOTAL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が、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100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例未満の場合は全例</a:t>
            </a:r>
          </a:p>
          <a:p>
            <a:pPr marL="985838" indent="-985838"/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2-②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100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例以上では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月から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100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例に達する月までの全例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57D0CB-AF0D-CE50-727F-50A1284DFAA1}"/>
              </a:ext>
            </a:extLst>
          </p:cNvPr>
          <p:cNvSpPr txBox="1"/>
          <p:nvPr/>
        </p:nvSpPr>
        <p:spPr>
          <a:xfrm>
            <a:off x="952035" y="1583503"/>
            <a:ext cx="10287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Test Audit</a:t>
            </a: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及び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2019</a:t>
            </a: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年度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Audit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は正確性のデータ調査に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例、悉皆性の調査に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300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例を調査</a:t>
            </a: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していた。しかしながら、今後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Audit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を認定施設及び教育関連施設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に拡げていくに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あたり、上記症例数は多すぎて対象施設、調査員双方ともに負担であった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。従って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2022</a:t>
            </a:r>
            <a:r>
              <a:rPr lang="ja-JP" altLang="en-US" sz="2400">
                <a:latin typeface="MS PGothic" panose="020B0600070205080204" pitchFamily="34" charset="-128"/>
                <a:ea typeface="MS PGothic" panose="020B0600070205080204" pitchFamily="34" charset="-128"/>
              </a:rPr>
              <a:t>年度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より調査症例数の削減を行った。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0D50D844-3783-8FD9-FD7E-DF79ABADE511}"/>
              </a:ext>
            </a:extLst>
          </p:cNvPr>
          <p:cNvSpPr/>
          <p:nvPr/>
        </p:nvSpPr>
        <p:spPr>
          <a:xfrm>
            <a:off x="462844" y="508000"/>
            <a:ext cx="11266312" cy="60395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6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1273</Words>
  <Application>Microsoft Macintosh PowerPoint</Application>
  <PresentationFormat>ワイド画面</PresentationFormat>
  <Paragraphs>180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Ｐゴシック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 竜弥</dc:creator>
  <cp:lastModifiedBy>一哉 伊勢</cp:lastModifiedBy>
  <cp:revision>6</cp:revision>
  <dcterms:created xsi:type="dcterms:W3CDTF">2023-02-23T14:59:07Z</dcterms:created>
  <dcterms:modified xsi:type="dcterms:W3CDTF">2024-02-01T05:24:57Z</dcterms:modified>
</cp:coreProperties>
</file>